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9" r:id="rId2"/>
    <p:sldId id="256" r:id="rId3"/>
    <p:sldId id="257" r:id="rId4"/>
    <p:sldId id="258"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7" d="100"/>
          <a:sy n="117" d="100"/>
        </p:scale>
        <p:origin x="-122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interSettings" Target="printerSettings/printerSettings1.bin"/><Relationship Id="rId4" Type="http://schemas.openxmlformats.org/officeDocument/2006/relationships/slide" Target="slides/slide3.xml"/><Relationship Id="rId10" Type="http://schemas.openxmlformats.org/officeDocument/2006/relationships/viewProps" Target="viewProps.xml"/><Relationship Id="rId5" Type="http://schemas.openxmlformats.org/officeDocument/2006/relationships/slide" Target="slides/slide4.xml"/><Relationship Id="rId7" Type="http://schemas.openxmlformats.org/officeDocument/2006/relationships/slide" Target="slides/slide6.xml"/><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presProps" Target="presProps.xml"/><Relationship Id="rId3" Type="http://schemas.openxmlformats.org/officeDocument/2006/relationships/slide" Target="slides/slide2.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A800CD-8AFE-4644-9796-776D14E6F73D}" type="datetimeFigureOut">
              <a:rPr lang="en-US" smtClean="0"/>
              <a:t>11/2/11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60292-DB27-5A4B-9505-589BE865E14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800CD-8AFE-4644-9796-776D14E6F73D}" type="datetimeFigureOut">
              <a:rPr lang="en-US" smtClean="0"/>
              <a:t>11/2/11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60292-DB27-5A4B-9505-589BE865E1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800CD-8AFE-4644-9796-776D14E6F73D}" type="datetimeFigureOut">
              <a:rPr lang="en-US" smtClean="0"/>
              <a:t>11/2/11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60292-DB27-5A4B-9505-589BE865E1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800CD-8AFE-4644-9796-776D14E6F73D}" type="datetimeFigureOut">
              <a:rPr lang="en-US" smtClean="0"/>
              <a:t>11/2/11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60292-DB27-5A4B-9505-589BE865E1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A800CD-8AFE-4644-9796-776D14E6F73D}" type="datetimeFigureOut">
              <a:rPr lang="en-US" smtClean="0"/>
              <a:t>11/2/11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60292-DB27-5A4B-9505-589BE865E14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A800CD-8AFE-4644-9796-776D14E6F73D}" type="datetimeFigureOut">
              <a:rPr lang="en-US" smtClean="0"/>
              <a:t>11/2/11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60292-DB27-5A4B-9505-589BE865E14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A800CD-8AFE-4644-9796-776D14E6F73D}" type="datetimeFigureOut">
              <a:rPr lang="en-US" smtClean="0"/>
              <a:t>11/2/11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E60292-DB27-5A4B-9505-589BE865E1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A800CD-8AFE-4644-9796-776D14E6F73D}" type="datetimeFigureOut">
              <a:rPr lang="en-US" smtClean="0"/>
              <a:t>11/2/11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E60292-DB27-5A4B-9505-589BE865E1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800CD-8AFE-4644-9796-776D14E6F73D}" type="datetimeFigureOut">
              <a:rPr lang="en-US" smtClean="0"/>
              <a:t>11/2/11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E60292-DB27-5A4B-9505-589BE865E1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800CD-8AFE-4644-9796-776D14E6F73D}" type="datetimeFigureOut">
              <a:rPr lang="en-US" smtClean="0"/>
              <a:t>11/2/11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60292-DB27-5A4B-9505-589BE865E14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800CD-8AFE-4644-9796-776D14E6F73D}" type="datetimeFigureOut">
              <a:rPr lang="en-US" smtClean="0"/>
              <a:t>11/2/11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60292-DB27-5A4B-9505-589BE865E14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800CD-8AFE-4644-9796-776D14E6F73D}" type="datetimeFigureOut">
              <a:rPr lang="en-US" smtClean="0"/>
              <a:t>11/2/11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E60292-DB27-5A4B-9505-589BE865E14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752915"/>
          </a:xfrm>
        </p:spPr>
        <p:txBody>
          <a:bodyPr/>
          <a:lstStyle/>
          <a:p>
            <a:r>
              <a:rPr lang="en-US" cap="small" dirty="0" smtClean="0">
                <a:solidFill>
                  <a:srgbClr val="FF0000"/>
                </a:solidFill>
              </a:rPr>
              <a:t>A </a:t>
            </a:r>
            <a:r>
              <a:rPr lang="en-US" cap="small" smtClean="0">
                <a:solidFill>
                  <a:srgbClr val="FF0000"/>
                </a:solidFill>
              </a:rPr>
              <a:t>Few Flute </a:t>
            </a:r>
            <a:r>
              <a:rPr lang="en-US" cap="small" dirty="0" err="1" smtClean="0">
                <a:solidFill>
                  <a:srgbClr val="FF0000"/>
                </a:solidFill>
              </a:rPr>
              <a:t>FYIs</a:t>
            </a:r>
            <a:r>
              <a:rPr lang="en-US" cap="small" dirty="0" smtClean="0">
                <a:solidFill>
                  <a:srgbClr val="FF0000"/>
                </a:solidFill>
              </a:rPr>
              <a:t>: A Slide Show</a:t>
            </a:r>
            <a:endParaRPr lang="en-US" cap="small"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39229"/>
            <a:ext cx="7772400" cy="985637"/>
          </a:xfrm>
        </p:spPr>
        <p:txBody>
          <a:bodyPr>
            <a:normAutofit fontScale="90000"/>
          </a:bodyPr>
          <a:lstStyle/>
          <a:p>
            <a:r>
              <a:rPr lang="en-US" b="1" dirty="0" smtClean="0"/>
              <a:t/>
            </a:r>
            <a:br>
              <a:rPr lang="en-US" b="1" dirty="0" smtClean="0"/>
            </a:br>
            <a:r>
              <a:rPr lang="en-US" b="1" dirty="0" smtClean="0"/>
              <a:t>Cylindrical bore</a:t>
            </a:r>
            <a:br>
              <a:rPr lang="en-US" b="1" dirty="0" smtClean="0"/>
            </a:br>
            <a:endParaRPr lang="en-US" dirty="0"/>
          </a:p>
        </p:txBody>
      </p:sp>
      <p:sp>
        <p:nvSpPr>
          <p:cNvPr id="3" name="Subtitle 2"/>
          <p:cNvSpPr>
            <a:spLocks noGrp="1"/>
          </p:cNvSpPr>
          <p:nvPr>
            <p:ph type="subTitle" idx="1"/>
          </p:nvPr>
        </p:nvSpPr>
        <p:spPr>
          <a:xfrm>
            <a:off x="685800" y="2255594"/>
            <a:ext cx="7772400" cy="2909526"/>
          </a:xfrm>
        </p:spPr>
        <p:txBody>
          <a:bodyPr>
            <a:noAutofit/>
          </a:bodyPr>
          <a:lstStyle/>
          <a:p>
            <a:pPr algn="l"/>
            <a:r>
              <a:rPr lang="en-US" sz="1600" dirty="0" smtClean="0"/>
              <a:t>The </a:t>
            </a:r>
            <a:r>
              <a:rPr lang="en-US" sz="1600" dirty="0"/>
              <a:t>diameter of</a:t>
            </a:r>
            <a:r>
              <a:rPr lang="en-US" sz="1600" dirty="0" smtClean="0"/>
              <a:t> register, is </a:t>
            </a:r>
            <a:r>
              <a:rPr lang="en-US" sz="1600" dirty="0"/>
              <a:t>strong in the odd harmonics only</a:t>
            </a:r>
            <a:r>
              <a:rPr lang="en-US" sz="1600" dirty="0" smtClean="0"/>
              <a:t>.</a:t>
            </a:r>
            <a:r>
              <a:rPr lang="en-US" sz="1600" dirty="0" smtClean="0"/>
              <a:t> a cylindrical bore remains constant along its length. The acoustic behavior depends on whether the instrument is </a:t>
            </a:r>
            <a:r>
              <a:rPr lang="en-US" sz="1600" i="1" dirty="0" smtClean="0"/>
              <a:t>stopped (closed at one end and open at the </a:t>
            </a:r>
            <a:r>
              <a:rPr lang="en-US" sz="1600" dirty="0" smtClean="0"/>
              <a:t>other), or </a:t>
            </a:r>
            <a:r>
              <a:rPr lang="en-US" sz="1600" i="1" dirty="0" smtClean="0"/>
              <a:t>open (at both ends). For an open pipe, the </a:t>
            </a:r>
            <a:r>
              <a:rPr lang="en-US" sz="1600" dirty="0" smtClean="0"/>
              <a:t>wavelength produced by the first normal mode (the fundamental note) is approximately twice the length of the pipe. The wavelength produced by the second normal mode is half that, that is, the length of the pipe, so its pitch is an octave higher; thus an open cylindrical bore instrument </a:t>
            </a:r>
            <a:r>
              <a:rPr lang="en-US" sz="1600" dirty="0" err="1" smtClean="0"/>
              <a:t>overblows</a:t>
            </a:r>
            <a:r>
              <a:rPr lang="en-US" sz="1600" dirty="0" smtClean="0"/>
              <a:t> at the octave. This corresponds to the second harmonic, and generally the harmonic spectrum of an open cylindrical bore instrument is strong in both even and odd harmonics. For a stopped pipe, the wavelength produced by the first normal mode is approximately four times the length of the pipe. The wavelength produced by the second normal mode is one third that, i.e. the 4/3 length of the pipe, so its pitch is a twelfth higher; a stopped cylindrical bore instrument </a:t>
            </a:r>
            <a:r>
              <a:rPr lang="en-US" sz="1600" dirty="0" err="1" smtClean="0"/>
              <a:t>overblows</a:t>
            </a:r>
            <a:r>
              <a:rPr lang="en-US" sz="1600" dirty="0" smtClean="0"/>
              <a:t> at the twelfth. This corresponds to the third harmonic; generally the harmonic spectrum of a stopped cylindrical bore instrument, particularly in its bottom </a:t>
            </a: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Instruments having a cylindrical, or mostly cylindrical, bore</a:t>
            </a:r>
            <a:endParaRPr lang="en-US" dirty="0" smtClean="0"/>
          </a:p>
          <a:p>
            <a:pPr>
              <a:buNone/>
            </a:pPr>
            <a:r>
              <a:rPr lang="en-US" dirty="0" smtClean="0"/>
              <a:t>				Include:</a:t>
            </a:r>
          </a:p>
          <a:p>
            <a:endParaRPr lang="en-US" dirty="0" smtClean="0"/>
          </a:p>
          <a:p>
            <a:pPr>
              <a:buNone/>
            </a:pPr>
            <a:r>
              <a:rPr lang="en-US" dirty="0" smtClean="0"/>
              <a:t>				Clarinet </a:t>
            </a:r>
            <a:r>
              <a:rPr lang="en-US" dirty="0"/>
              <a:t>(stopped</a:t>
            </a:r>
            <a:r>
              <a:rPr lang="en-US" dirty="0" smtClean="0"/>
              <a:t>)</a:t>
            </a:r>
          </a:p>
          <a:p>
            <a:pPr>
              <a:buNone/>
            </a:pPr>
            <a:r>
              <a:rPr lang="en-US" dirty="0" smtClean="0"/>
              <a:t>				Flute </a:t>
            </a:r>
            <a:r>
              <a:rPr lang="en-US" dirty="0"/>
              <a:t>(Boehm system — open)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Conical bore</a:t>
            </a:r>
            <a:endParaRPr lang="en-US" dirty="0"/>
          </a:p>
        </p:txBody>
      </p:sp>
      <p:sp>
        <p:nvSpPr>
          <p:cNvPr id="3" name="Content Placeholder 2"/>
          <p:cNvSpPr>
            <a:spLocks noGrp="1"/>
          </p:cNvSpPr>
          <p:nvPr>
            <p:ph idx="1"/>
          </p:nvPr>
        </p:nvSpPr>
        <p:spPr/>
        <p:txBody>
          <a:bodyPr>
            <a:noAutofit/>
          </a:bodyPr>
          <a:lstStyle/>
          <a:p>
            <a:pPr marL="0" indent="0">
              <a:buNone/>
            </a:pPr>
            <a:r>
              <a:rPr lang="en-US" sz="1800" dirty="0"/>
              <a:t>The diameter of a conical bore varies linearly with </a:t>
            </a:r>
            <a:r>
              <a:rPr lang="en-US" sz="1800" dirty="0" smtClean="0"/>
              <a:t>distance from </a:t>
            </a:r>
            <a:r>
              <a:rPr lang="en-US" sz="1800" dirty="0"/>
              <a:t>the end of the instrument. </a:t>
            </a:r>
            <a:r>
              <a:rPr lang="en-US" sz="1800" dirty="0" smtClean="0"/>
              <a:t>A complete </a:t>
            </a:r>
            <a:r>
              <a:rPr lang="en-US" sz="1800" dirty="0"/>
              <a:t>conical </a:t>
            </a:r>
            <a:r>
              <a:rPr lang="en-US" sz="1800" dirty="0" smtClean="0"/>
              <a:t>bore would </a:t>
            </a:r>
            <a:r>
              <a:rPr lang="en-US" sz="1800" dirty="0"/>
              <a:t>begin at zero diameter—the cone's vertex. However</a:t>
            </a:r>
            <a:r>
              <a:rPr lang="en-US" sz="1800" dirty="0" smtClean="0"/>
              <a:t>, actual instrument </a:t>
            </a:r>
            <a:r>
              <a:rPr lang="en-US" sz="1800" dirty="0"/>
              <a:t>bores approximate a frustum of a cone. </a:t>
            </a:r>
            <a:r>
              <a:rPr lang="en-US" sz="1800" dirty="0" smtClean="0"/>
              <a:t>The wavelength </a:t>
            </a:r>
            <a:r>
              <a:rPr lang="en-US" sz="1800" dirty="0"/>
              <a:t>produced by the first normal mode </a:t>
            </a:r>
            <a:r>
              <a:rPr lang="en-US" sz="1800" dirty="0" smtClean="0"/>
              <a:t>is approximately </a:t>
            </a:r>
            <a:r>
              <a:rPr lang="en-US" sz="1800" dirty="0"/>
              <a:t>twice the length of the cone measured from </a:t>
            </a:r>
            <a:r>
              <a:rPr lang="en-US" sz="1800" dirty="0" smtClean="0"/>
              <a:t>the vertex</a:t>
            </a:r>
            <a:r>
              <a:rPr lang="en-US" sz="1800" dirty="0"/>
              <a:t>. The wavelength produced by the second normal </a:t>
            </a:r>
            <a:r>
              <a:rPr lang="en-US" sz="1800" dirty="0" smtClean="0"/>
              <a:t>mode is </a:t>
            </a:r>
            <a:r>
              <a:rPr lang="en-US" sz="1800" dirty="0"/>
              <a:t>half that, that is, the length of the cone, so its pitch is </a:t>
            </a:r>
            <a:r>
              <a:rPr lang="en-US" sz="1800" dirty="0" smtClean="0"/>
              <a:t>an octave </a:t>
            </a:r>
            <a:r>
              <a:rPr lang="en-US" sz="1800" dirty="0"/>
              <a:t>higher. Therefore, a conical bore instrument, like </a:t>
            </a:r>
            <a:r>
              <a:rPr lang="en-US" sz="1800" dirty="0" smtClean="0"/>
              <a:t>one with </a:t>
            </a:r>
            <a:r>
              <a:rPr lang="en-US" sz="1800" dirty="0"/>
              <a:t>an open cylindrical bore</a:t>
            </a:r>
            <a:r>
              <a:rPr lang="en-US" sz="1800" dirty="0" smtClean="0"/>
              <a:t>, </a:t>
            </a:r>
            <a:r>
              <a:rPr lang="en-US" sz="1800" dirty="0" err="1" smtClean="0"/>
              <a:t>overblows</a:t>
            </a:r>
            <a:r>
              <a:rPr lang="en-US" sz="1800" dirty="0" smtClean="0"/>
              <a:t> </a:t>
            </a:r>
            <a:r>
              <a:rPr lang="en-US" sz="1800" dirty="0"/>
              <a:t>at the octave </a:t>
            </a:r>
            <a:r>
              <a:rPr lang="en-US" sz="1800" dirty="0" smtClean="0"/>
              <a:t>and generally </a:t>
            </a:r>
            <a:r>
              <a:rPr lang="en-US" sz="1800" dirty="0"/>
              <a:t>has a harmonic spectrum strong in both even </a:t>
            </a:r>
            <a:r>
              <a:rPr lang="en-US" sz="1800" dirty="0" smtClean="0"/>
              <a:t>and odd </a:t>
            </a:r>
            <a:r>
              <a:rPr lang="en-US" sz="1800" dirty="0"/>
              <a:t>harmonics</a:t>
            </a:r>
            <a:r>
              <a:rPr lang="en-US" sz="1800" dirty="0" smtClean="0"/>
              <a:t>.</a:t>
            </a: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2778"/>
            <a:ext cx="8229600" cy="5583385"/>
          </a:xfrm>
        </p:spPr>
        <p:txBody>
          <a:bodyPr>
            <a:normAutofit/>
          </a:bodyPr>
          <a:lstStyle/>
          <a:p>
            <a:pPr>
              <a:buNone/>
            </a:pPr>
            <a:r>
              <a:rPr lang="en-US" sz="2000" dirty="0" smtClean="0">
                <a:latin typeface="Arno Pro"/>
                <a:cs typeface="Arno Pro"/>
              </a:rPr>
              <a:t>Instruments having a conical, or approximately conical, bore include:</a:t>
            </a:r>
          </a:p>
          <a:p>
            <a:pPr algn="ctr">
              <a:buNone/>
            </a:pPr>
            <a:endParaRPr lang="en-US" sz="2000" dirty="0" smtClean="0">
              <a:latin typeface="Arno Pro"/>
              <a:cs typeface="Arno Pro"/>
            </a:endParaRPr>
          </a:p>
          <a:p>
            <a:pPr algn="ctr">
              <a:buNone/>
            </a:pPr>
            <a:r>
              <a:rPr lang="en-US" sz="2000" dirty="0" smtClean="0">
                <a:latin typeface="Arno Pro"/>
                <a:cs typeface="Arno Pro"/>
              </a:rPr>
              <a:t>Flute (pre-Boehm)</a:t>
            </a:r>
          </a:p>
          <a:p>
            <a:pPr algn="ctr">
              <a:buNone/>
            </a:pPr>
            <a:r>
              <a:rPr lang="en-US" sz="2000" dirty="0" smtClean="0">
                <a:latin typeface="Arno Pro"/>
                <a:cs typeface="Arno Pro"/>
              </a:rPr>
              <a:t>Oboe</a:t>
            </a:r>
          </a:p>
          <a:p>
            <a:pPr algn="ctr">
              <a:buNone/>
            </a:pPr>
            <a:r>
              <a:rPr lang="en-US" sz="2000" dirty="0" smtClean="0">
                <a:latin typeface="Arno Pro"/>
                <a:cs typeface="Arno Pro"/>
              </a:rPr>
              <a:t>Saxophone</a:t>
            </a:r>
          </a:p>
          <a:p>
            <a:pPr algn="ctr">
              <a:buNone/>
            </a:pPr>
            <a:r>
              <a:rPr lang="en-US" sz="2000" dirty="0" smtClean="0">
                <a:latin typeface="Arno Pro"/>
                <a:cs typeface="Arno Pro"/>
              </a:rPr>
              <a:t>Bassoon</a:t>
            </a:r>
          </a:p>
          <a:p>
            <a:pPr algn="ctr">
              <a:buNone/>
            </a:pPr>
            <a:endParaRPr lang="en-US" sz="2000" dirty="0" smtClean="0">
              <a:latin typeface="Arno Pro"/>
              <a:cs typeface="Arno Pro"/>
            </a:endParaRPr>
          </a:p>
          <a:p>
            <a:pPr algn="ctr">
              <a:buNone/>
            </a:pPr>
            <a:r>
              <a:rPr lang="en-US" sz="2000" dirty="0" smtClean="0">
                <a:latin typeface="Arno Pro"/>
                <a:cs typeface="Arno Pro"/>
              </a:rPr>
              <a:t>Cornet</a:t>
            </a:r>
          </a:p>
          <a:p>
            <a:pPr algn="ctr">
              <a:buNone/>
            </a:pPr>
            <a:r>
              <a:rPr lang="en-US" sz="2000" dirty="0" smtClean="0">
                <a:latin typeface="Arno Pro"/>
                <a:cs typeface="Arno Pro"/>
              </a:rPr>
              <a:t>Euphonium</a:t>
            </a:r>
          </a:p>
          <a:p>
            <a:pPr algn="ctr">
              <a:buNone/>
            </a:pPr>
            <a:r>
              <a:rPr lang="en-US" sz="2000" dirty="0" smtClean="0">
                <a:latin typeface="Arno Pro"/>
                <a:cs typeface="Arno Pro"/>
              </a:rPr>
              <a:t>Flugelhorn</a:t>
            </a:r>
          </a:p>
          <a:p>
            <a:pPr algn="ctr">
              <a:buNone/>
            </a:pPr>
            <a:r>
              <a:rPr lang="en-US" sz="2000" dirty="0" smtClean="0">
                <a:latin typeface="Arno Pro"/>
                <a:cs typeface="Arno Pro"/>
              </a:rPr>
              <a:t>Tuba</a:t>
            </a:r>
            <a:endParaRPr lang="en-US" sz="2000" dirty="0">
              <a:latin typeface="Arno Pro"/>
              <a:cs typeface="Arno Pro"/>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Tone Production</a:t>
            </a: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dirty="0" smtClean="0"/>
              <a:t>There are four basic variables in tone control:</a:t>
            </a:r>
          </a:p>
          <a:p>
            <a:pPr algn="ctr">
              <a:buNone/>
            </a:pPr>
            <a:endParaRPr lang="en-US" dirty="0" smtClean="0"/>
          </a:p>
          <a:p>
            <a:pPr algn="ctr">
              <a:buNone/>
            </a:pPr>
            <a:r>
              <a:rPr lang="en-US" dirty="0" smtClean="0"/>
              <a:t>Air speed</a:t>
            </a:r>
          </a:p>
          <a:p>
            <a:pPr algn="ctr">
              <a:buNone/>
            </a:pPr>
            <a:r>
              <a:rPr lang="en-US" dirty="0" smtClean="0"/>
              <a:t>Angle  of the airstream</a:t>
            </a:r>
          </a:p>
          <a:p>
            <a:pPr algn="ctr">
              <a:buNone/>
            </a:pPr>
            <a:r>
              <a:rPr lang="en-US" dirty="0" smtClean="0"/>
              <a:t>Aperture size</a:t>
            </a:r>
          </a:p>
          <a:p>
            <a:pPr algn="ctr">
              <a:buNone/>
            </a:pPr>
            <a:r>
              <a:rPr lang="en-US" dirty="0" smtClean="0"/>
              <a:t>&amp;</a:t>
            </a:r>
          </a:p>
          <a:p>
            <a:pPr algn="ctr">
              <a:buNone/>
            </a:pPr>
            <a:r>
              <a:rPr lang="en-US" dirty="0" smtClean="0"/>
              <a:t>Head joint placement</a:t>
            </a:r>
          </a:p>
          <a:p>
            <a:pPr algn="ct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TotalTime>
  <Words>458</Words>
  <Application>Microsoft Macintosh PowerPoint</Application>
  <PresentationFormat>On-screen Show (4:3)</PresentationFormat>
  <Paragraphs>29</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A Few Flute FYIs: A Slide Show</vt:lpstr>
      <vt:lpstr> Cylindrical bore </vt:lpstr>
      <vt:lpstr>Slide 3</vt:lpstr>
      <vt:lpstr>Conical bore</vt:lpstr>
      <vt:lpstr>Slide 5</vt:lpstr>
      <vt:lpstr>Tone Production</vt:lpstr>
    </vt:vector>
  </TitlesOfParts>
  <Company>Susquehanna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Few Flute FYIs: A Slide Show</dc:title>
  <dc:creator>Gail Levinsky</dc:creator>
  <cp:lastModifiedBy>Gail Levinsky</cp:lastModifiedBy>
  <cp:revision>2</cp:revision>
  <dcterms:created xsi:type="dcterms:W3CDTF">2011-11-02T15:00:10Z</dcterms:created>
  <dcterms:modified xsi:type="dcterms:W3CDTF">2011-11-02T15:18:32Z</dcterms:modified>
</cp:coreProperties>
</file>